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271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64412-0F75-4446-87BD-0E19031C77DE}" type="datetimeFigureOut">
              <a:rPr lang="de-DE" smtClean="0"/>
              <a:t>12.04.2017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7A1D4-BE42-4D71-A056-D01F7312F8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08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7A1D4-BE42-4D71-A056-D01F7312F88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40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84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8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90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8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81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60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02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84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58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09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99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A7147-00E1-4288-B751-0BF3CBA433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68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F62 </a:t>
            </a:r>
            <a:r>
              <a:rPr lang="de-DE" dirty="0" smtClean="0"/>
              <a:t>Kernresonanzspektroskopie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33102"/>
            <a:ext cx="9144000" cy="1655762"/>
          </a:xfrm>
        </p:spPr>
        <p:txBody>
          <a:bodyPr/>
          <a:lstStyle/>
          <a:p>
            <a:r>
              <a:rPr lang="de-DE" dirty="0" smtClean="0"/>
              <a:t>Marco Hoffmann</a:t>
            </a:r>
          </a:p>
          <a:p>
            <a:r>
              <a:rPr lang="de-DE" dirty="0" smtClean="0"/>
              <a:t>Florian Theuss</a:t>
            </a:r>
          </a:p>
        </p:txBody>
      </p:sp>
    </p:spTree>
    <p:extLst>
      <p:ext uri="{BB962C8B-B14F-4D97-AF65-F5344CB8AC3E}">
        <p14:creationId xmlns:p14="http://schemas.microsoft.com/office/powerpoint/2010/main" val="292539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10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Relaxationszeiten: Messungen</a:t>
            </a:r>
            <a:br>
              <a:rPr lang="de-DE" dirty="0" smtClean="0"/>
            </a:br>
            <a:r>
              <a:rPr lang="de-DE" sz="3200" dirty="0" smtClean="0"/>
              <a:t>Fehlerquellen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26" y="1782129"/>
            <a:ext cx="11678175" cy="4422729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705394" y="5287207"/>
            <a:ext cx="11170921" cy="7870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/>
          <p:cNvGrpSpPr/>
          <p:nvPr/>
        </p:nvGrpSpPr>
        <p:grpSpPr>
          <a:xfrm>
            <a:off x="6722488" y="5340080"/>
            <a:ext cx="4626427" cy="414446"/>
            <a:chOff x="1289004" y="5202583"/>
            <a:chExt cx="4626427" cy="414446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/>
            <a:srcRect t="-1" r="46058" b="-4741"/>
            <a:stretch/>
          </p:blipFill>
          <p:spPr>
            <a:xfrm>
              <a:off x="1289004" y="5202583"/>
              <a:ext cx="2473099" cy="414446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7145" y="5218931"/>
              <a:ext cx="2088286" cy="360049"/>
            </a:xfrm>
            <a:prstGeom prst="rect">
              <a:avLst/>
            </a:prstGeom>
          </p:spPr>
        </p:pic>
      </p:grp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7" y="5336189"/>
            <a:ext cx="4584791" cy="395686"/>
          </a:xfrm>
          <a:prstGeom prst="rect">
            <a:avLst/>
          </a:prstGeom>
        </p:spPr>
      </p:pic>
      <p:cxnSp>
        <p:nvCxnSpPr>
          <p:cNvPr id="22" name="Gerade Verbindung mit Pfeil 21"/>
          <p:cNvCxnSpPr/>
          <p:nvPr/>
        </p:nvCxnSpPr>
        <p:spPr>
          <a:xfrm flipH="1">
            <a:off x="1449978" y="1842180"/>
            <a:ext cx="718456" cy="2348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>
            <a:off x="7114904" y="1959587"/>
            <a:ext cx="718456" cy="2348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Frühere Werte zu groß</a:t>
            </a:r>
            <a:endParaRPr lang="de-DE" dirty="0" smtClean="0"/>
          </a:p>
          <a:p>
            <a:r>
              <a:rPr lang="de-DE" dirty="0" smtClean="0"/>
              <a:t>Spätere Werte zu klein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Ursachen:</a:t>
            </a:r>
            <a:endParaRPr lang="de-DE" dirty="0"/>
          </a:p>
          <a:p>
            <a:r>
              <a:rPr lang="de-DE" dirty="0" smtClean="0"/>
              <a:t>Temperaturschwankungen</a:t>
            </a:r>
          </a:p>
          <a:p>
            <a:r>
              <a:rPr lang="de-DE" dirty="0" smtClean="0"/>
              <a:t>Signalüberlagerung</a:t>
            </a:r>
          </a:p>
          <a:p>
            <a:r>
              <a:rPr lang="de-DE" dirty="0" smtClean="0"/>
              <a:t>Diffusion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11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Relaxationszeiten: Messungen</a:t>
            </a:r>
            <a:br>
              <a:rPr lang="de-DE" dirty="0" smtClean="0"/>
            </a:br>
            <a:r>
              <a:rPr lang="de-DE" sz="3200" dirty="0" smtClean="0"/>
              <a:t>Fehlerquellen</a:t>
            </a:r>
            <a:endParaRPr lang="de-DE" dirty="0"/>
          </a:p>
        </p:txBody>
      </p:sp>
      <p:grpSp>
        <p:nvGrpSpPr>
          <p:cNvPr id="20" name="Gruppieren 19"/>
          <p:cNvGrpSpPr/>
          <p:nvPr/>
        </p:nvGrpSpPr>
        <p:grpSpPr>
          <a:xfrm>
            <a:off x="5433391" y="3543033"/>
            <a:ext cx="6363444" cy="2808050"/>
            <a:chOff x="5433391" y="3543033"/>
            <a:chExt cx="6363444" cy="2808050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3391" y="3760538"/>
              <a:ext cx="3177208" cy="2590545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/>
            <a:srcRect l="16061" r="8564" b="12557"/>
            <a:stretch/>
          </p:blipFill>
          <p:spPr>
            <a:xfrm>
              <a:off x="8939935" y="3825494"/>
              <a:ext cx="2856900" cy="2435096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6667282" y="3543033"/>
              <a:ext cx="1032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τ</a:t>
              </a:r>
              <a:r>
                <a:rPr lang="de-DE" dirty="0"/>
                <a:t> </a:t>
              </a:r>
              <a:r>
                <a:rPr lang="de-DE" dirty="0" smtClean="0"/>
                <a:t>= 5 </a:t>
              </a:r>
              <a:r>
                <a:rPr lang="de-DE" dirty="0" err="1" smtClean="0"/>
                <a:t>ms</a:t>
              </a:r>
              <a:endParaRPr lang="de-DE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9894856" y="3543033"/>
              <a:ext cx="10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τ</a:t>
              </a:r>
              <a:r>
                <a:rPr lang="de-DE" dirty="0" smtClean="0"/>
                <a:t> = 40 </a:t>
              </a:r>
              <a:r>
                <a:rPr lang="de-DE" dirty="0" err="1" smtClean="0"/>
                <a:t>ms</a:t>
              </a:r>
              <a:endParaRPr lang="de-DE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694905" y="1311963"/>
            <a:ext cx="5927252" cy="2252305"/>
            <a:chOff x="5694905" y="1311963"/>
            <a:chExt cx="5927252" cy="2252305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4905" y="1311963"/>
              <a:ext cx="5927252" cy="2244754"/>
            </a:xfrm>
            <a:prstGeom prst="rect">
              <a:avLst/>
            </a:prstGeom>
          </p:spPr>
        </p:pic>
        <p:sp>
          <p:nvSpPr>
            <p:cNvPr id="14" name="Rechteck 13"/>
            <p:cNvSpPr/>
            <p:nvPr/>
          </p:nvSpPr>
          <p:spPr>
            <a:xfrm>
              <a:off x="5694905" y="3074503"/>
              <a:ext cx="5927252" cy="4897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" name="Gruppieren 14"/>
            <p:cNvGrpSpPr/>
            <p:nvPr/>
          </p:nvGrpSpPr>
          <p:grpSpPr>
            <a:xfrm>
              <a:off x="8913032" y="3059877"/>
              <a:ext cx="2456383" cy="231294"/>
              <a:chOff x="1289004" y="5202583"/>
              <a:chExt cx="4626427" cy="414446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5"/>
              <a:srcRect t="-1" r="46058" b="-4741"/>
              <a:stretch/>
            </p:blipFill>
            <p:spPr>
              <a:xfrm>
                <a:off x="1289004" y="5202583"/>
                <a:ext cx="2473099" cy="414446"/>
              </a:xfrm>
              <a:prstGeom prst="rect">
                <a:avLst/>
              </a:prstGeom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7145" y="5218931"/>
                <a:ext cx="2088286" cy="360049"/>
              </a:xfrm>
              <a:prstGeom prst="rect">
                <a:avLst/>
              </a:prstGeom>
            </p:spPr>
          </p:pic>
        </p:grpSp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7742" y="3079140"/>
              <a:ext cx="2493917" cy="215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4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Relaxationszeiten</a:t>
            </a:r>
          </a:p>
          <a:p>
            <a:pPr lvl="1"/>
            <a:r>
              <a:rPr lang="de-DE" dirty="0" smtClean="0"/>
              <a:t>Grundlagen</a:t>
            </a:r>
          </a:p>
          <a:p>
            <a:pPr lvl="1"/>
            <a:r>
              <a:rPr lang="de-DE" dirty="0" smtClean="0"/>
              <a:t>Messungen</a:t>
            </a:r>
          </a:p>
          <a:p>
            <a:r>
              <a:rPr lang="de-DE" dirty="0"/>
              <a:t>Chemische Verschiebung</a:t>
            </a:r>
          </a:p>
          <a:p>
            <a:pPr lvl="1"/>
            <a:r>
              <a:rPr lang="de-DE" dirty="0"/>
              <a:t>Grundlagen</a:t>
            </a:r>
          </a:p>
          <a:p>
            <a:pPr lvl="1"/>
            <a:r>
              <a:rPr lang="de-DE" dirty="0"/>
              <a:t>Messungen</a:t>
            </a:r>
          </a:p>
          <a:p>
            <a:r>
              <a:rPr lang="de-DE" dirty="0" smtClean="0"/>
              <a:t>Bildgebende Verfahren</a:t>
            </a:r>
            <a:endParaRPr lang="de-DE" dirty="0"/>
          </a:p>
          <a:p>
            <a:pPr lvl="1"/>
            <a:r>
              <a:rPr lang="de-DE" dirty="0"/>
              <a:t>Grundlagen</a:t>
            </a:r>
          </a:p>
          <a:p>
            <a:pPr lvl="1"/>
            <a:r>
              <a:rPr lang="de-DE" dirty="0"/>
              <a:t>Messungen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04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 smtClean="0"/>
                  <a:t>Energieaufspaltung durch parallele bzw. antiparallele Ausrichtung:</a:t>
                </a:r>
              </a:p>
              <a:p>
                <a:endParaRPr lang="de-DE" dirty="0" smtClean="0"/>
              </a:p>
              <a:p>
                <a:endParaRPr lang="de-DE" dirty="0"/>
              </a:p>
              <a:p>
                <a:r>
                  <a:rPr lang="de-DE" dirty="0" smtClean="0"/>
                  <a:t>Verhältnis der </a:t>
                </a:r>
                <a:r>
                  <a:rPr lang="de-DE" dirty="0" err="1" smtClean="0"/>
                  <a:t>Nukleonenbesetzungszahlen</a:t>
                </a:r>
                <a:r>
                  <a:rPr lang="de-DE" dirty="0" smtClean="0"/>
                  <a:t> (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b="1" dirty="0" smtClean="0">
                    <a:solidFill>
                      <a:srgbClr val="FF0000"/>
                    </a:solidFill>
                  </a:rPr>
                  <a:t>1 Promille!!</a:t>
                </a:r>
                <a:r>
                  <a:rPr lang="de-DE" dirty="0" smtClean="0"/>
                  <a:t>):</a:t>
                </a:r>
              </a:p>
              <a:p>
                <a:endParaRPr lang="de-DE" dirty="0"/>
              </a:p>
              <a:p>
                <a:endParaRPr lang="de-DE" dirty="0" smtClean="0"/>
              </a:p>
              <a:p>
                <a:r>
                  <a:rPr lang="de-DE" dirty="0" smtClean="0"/>
                  <a:t>Resultierendes Drehmoment:</a:t>
                </a:r>
              </a:p>
              <a:p>
                <a:endParaRPr lang="de-DE" dirty="0" smtClean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756" y="3920827"/>
            <a:ext cx="1882293" cy="9770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Relaxationszeiten: Grundlagen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56" y="2383798"/>
            <a:ext cx="2311289" cy="750675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3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756" y="5343622"/>
            <a:ext cx="2002030" cy="7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08507"/>
            <a:ext cx="10515600" cy="1190626"/>
          </a:xfrm>
        </p:spPr>
        <p:txBody>
          <a:bodyPr/>
          <a:lstStyle/>
          <a:p>
            <a:r>
              <a:rPr lang="de-DE" dirty="0" smtClean="0"/>
              <a:t>Rotation mit </a:t>
            </a:r>
            <a:r>
              <a:rPr lang="de-DE" dirty="0" err="1" smtClean="0"/>
              <a:t>Lamorfrequenz</a:t>
            </a:r>
            <a:r>
              <a:rPr lang="de-DE" dirty="0" smtClean="0"/>
              <a:t>: </a:t>
            </a:r>
          </a:p>
          <a:p>
            <a:r>
              <a:rPr lang="de-DE" dirty="0" smtClean="0"/>
              <a:t>Auslenkung der Gesamtmagnetisierung durch hochfrequentes Signal: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4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56" y="1886633"/>
            <a:ext cx="1682571" cy="6715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3199133"/>
            <a:ext cx="8086725" cy="302895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448541" y="3014942"/>
            <a:ext cx="3168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solidFill>
                  <a:srgbClr val="FF0000"/>
                </a:solidFill>
              </a:rPr>
              <a:t>Hier hätte ich die Anordnung an die Tafel gemalt und direkt mit der nächsten </a:t>
            </a:r>
            <a:r>
              <a:rPr lang="de-DE" sz="2400" b="1" dirty="0">
                <a:solidFill>
                  <a:srgbClr val="FF0000"/>
                </a:solidFill>
              </a:rPr>
              <a:t>F</a:t>
            </a:r>
            <a:r>
              <a:rPr lang="de-DE" sz="2400" b="1" dirty="0" smtClean="0">
                <a:solidFill>
                  <a:srgbClr val="FF0000"/>
                </a:solidFill>
              </a:rPr>
              <a:t>olie erklärt wie wir messen (Video!!)</a:t>
            </a:r>
            <a:endParaRPr lang="de-DE" sz="2400" b="1" dirty="0">
              <a:solidFill>
                <a:srgbClr val="FF0000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Relaxationszeiten: 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68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	90° und 180° Pulse durch Veränderung von B_0</a:t>
            </a:r>
          </a:p>
          <a:p>
            <a:r>
              <a:rPr lang="de-DE" dirty="0" smtClean="0"/>
              <a:t>Messung der Ausrichtung der Magnetisierung durch Induktion</a:t>
            </a:r>
          </a:p>
          <a:p>
            <a:r>
              <a:rPr lang="de-DE" dirty="0"/>
              <a:t>Zerfall der Magnetisierung: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Ursache: 	parallel: Spin-Spin-WW								antiparallel: Spin-Gitter-WW </a:t>
            </a:r>
            <a:r>
              <a:rPr lang="de-DE" b="1" dirty="0">
                <a:solidFill>
                  <a:srgbClr val="FF0000"/>
                </a:solidFill>
              </a:rPr>
              <a:t>(oder andersrum???)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5</a:t>
            </a:fld>
            <a:endParaRPr lang="de-DE"/>
          </a:p>
        </p:txBody>
      </p:sp>
      <p:sp>
        <p:nvSpPr>
          <p:cNvPr id="8" name="Pfeil nach rechts 7"/>
          <p:cNvSpPr/>
          <p:nvPr/>
        </p:nvSpPr>
        <p:spPr>
          <a:xfrm>
            <a:off x="1287888" y="1906072"/>
            <a:ext cx="425003" cy="27045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/>
          <p:cNvGrpSpPr/>
          <p:nvPr/>
        </p:nvGrpSpPr>
        <p:grpSpPr>
          <a:xfrm>
            <a:off x="5215943" y="2756079"/>
            <a:ext cx="3593206" cy="1429554"/>
            <a:chOff x="5396249" y="1806664"/>
            <a:chExt cx="3440872" cy="122405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2"/>
            <a:srcRect t="15265"/>
            <a:stretch/>
          </p:blipFill>
          <p:spPr>
            <a:xfrm>
              <a:off x="5396249" y="1806664"/>
              <a:ext cx="3440872" cy="1224052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7675808" y="2743200"/>
              <a:ext cx="180305" cy="1931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itel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Relaxationszeiten: 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0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Messung von T1: 180° Puls -&gt; 90° Puls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6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471403"/>
            <a:ext cx="4599728" cy="3705560"/>
          </a:xfrm>
          <a:prstGeom prst="rect">
            <a:avLst/>
          </a:prstGeom>
        </p:spPr>
      </p:pic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Relaxationszeiten: 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035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Messung von T2: Spin-Echo-Methode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7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95" y="1779807"/>
            <a:ext cx="4533710" cy="445356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8" y="2574098"/>
            <a:ext cx="4803820" cy="3602865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Relaxationszeiten: 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545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786988"/>
            <a:ext cx="10515600" cy="4351338"/>
          </a:xfrm>
        </p:spPr>
        <p:txBody>
          <a:bodyPr/>
          <a:lstStyle/>
          <a:p>
            <a:r>
              <a:rPr lang="de-DE" dirty="0" smtClean="0"/>
              <a:t>Messung von T2: 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Spin-Echo				</a:t>
            </a:r>
            <a:r>
              <a:rPr lang="de-DE" dirty="0"/>
              <a:t> </a:t>
            </a:r>
            <a:r>
              <a:rPr lang="de-DE" dirty="0" smtClean="0"/>
              <a:t>    Carr-Purcell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	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8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595" y="2859112"/>
            <a:ext cx="5612448" cy="306201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71" y="2781840"/>
            <a:ext cx="4412965" cy="3242323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Relaxationszeiten: Grundlagen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07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b="27112"/>
          <a:stretch/>
        </p:blipFill>
        <p:spPr>
          <a:xfrm>
            <a:off x="1404873" y="4862762"/>
            <a:ext cx="9201150" cy="131910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Relaxationszeiten: Messungen</a:t>
            </a:r>
            <a:br>
              <a:rPr lang="de-DE" dirty="0" smtClean="0"/>
            </a:br>
            <a:r>
              <a:rPr lang="de-DE" sz="3200" dirty="0" smtClean="0"/>
              <a:t>Ergebnisse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Messungen </a:t>
            </a:r>
            <a:r>
              <a:rPr lang="de-DE" dirty="0" err="1" smtClean="0"/>
              <a:t>Gadalinium</a:t>
            </a:r>
            <a:r>
              <a:rPr lang="de-DE" dirty="0" smtClean="0"/>
              <a:t> (</a:t>
            </a:r>
            <a:r>
              <a:rPr lang="de-DE" dirty="0" err="1" smtClean="0"/>
              <a:t>Gd</a:t>
            </a:r>
            <a:r>
              <a:rPr lang="de-DE" dirty="0" smtClean="0"/>
              <a:t>) 500 bzw. 600 Proben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07. Juni 2017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Marco Hoffmann, Florian Theuss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A7147-00E1-4288-B751-0BF3CBA43335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0438"/>
          <a:stretch/>
        </p:blipFill>
        <p:spPr>
          <a:xfrm>
            <a:off x="6001550" y="2844327"/>
            <a:ext cx="5537919" cy="337863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12253"/>
          <a:stretch/>
        </p:blipFill>
        <p:spPr>
          <a:xfrm>
            <a:off x="141669" y="2882964"/>
            <a:ext cx="5612979" cy="3332636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752492" y="2281351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T2 Spin-Echo; </a:t>
            </a:r>
            <a:r>
              <a:rPr lang="de-DE" sz="2800" dirty="0" err="1"/>
              <a:t>Gd</a:t>
            </a:r>
            <a:r>
              <a:rPr lang="de-DE" sz="2800" dirty="0"/>
              <a:t> 500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868371" y="228247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T1; </a:t>
            </a:r>
            <a:r>
              <a:rPr lang="de-DE" sz="2800" dirty="0" err="1"/>
              <a:t>Gd</a:t>
            </a:r>
            <a:r>
              <a:rPr lang="de-DE" sz="2800" dirty="0"/>
              <a:t> 500</a:t>
            </a:r>
          </a:p>
        </p:txBody>
      </p:sp>
    </p:spTree>
    <p:extLst>
      <p:ext uri="{BB962C8B-B14F-4D97-AF65-F5344CB8AC3E}">
        <p14:creationId xmlns:p14="http://schemas.microsoft.com/office/powerpoint/2010/main" val="92894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03867 -0.1224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61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12044 -0.125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-629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1263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Breitbild</PresentationFormat>
  <Paragraphs>88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F62 Kernresonanzspektroskopie</vt:lpstr>
      <vt:lpstr>Inhaltsverzeichnis</vt:lpstr>
      <vt:lpstr>Relaxationszeiten: Grundlagen</vt:lpstr>
      <vt:lpstr>Relaxationszeiten: Grundlagen</vt:lpstr>
      <vt:lpstr>PowerPoint-Präsentation</vt:lpstr>
      <vt:lpstr>Relaxationszeiten: Grundlagen</vt:lpstr>
      <vt:lpstr>Relaxationszeiten: Grundlagen</vt:lpstr>
      <vt:lpstr>Relaxationszeiten: Grundlagen</vt:lpstr>
      <vt:lpstr>Relaxationszeiten: Messungen Ergebnisse</vt:lpstr>
      <vt:lpstr>Relaxationszeiten: Messungen Fehlerquellen</vt:lpstr>
      <vt:lpstr>Relaxationszeiten: Messungen Fehlerquellen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F61 Kernresonanzspektroskopie</dc:title>
  <dc:creator>Florian</dc:creator>
  <cp:lastModifiedBy>Florian</cp:lastModifiedBy>
  <cp:revision>22</cp:revision>
  <dcterms:created xsi:type="dcterms:W3CDTF">2017-04-10T16:45:07Z</dcterms:created>
  <dcterms:modified xsi:type="dcterms:W3CDTF">2017-04-12T08:04:33Z</dcterms:modified>
</cp:coreProperties>
</file>